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264" r:id="rId3"/>
    <p:sldId id="257" r:id="rId4"/>
    <p:sldId id="261" r:id="rId5"/>
    <p:sldId id="263" r:id="rId6"/>
    <p:sldId id="258" r:id="rId7"/>
    <p:sldId id="269" r:id="rId8"/>
    <p:sldId id="270" r:id="rId9"/>
    <p:sldId id="273" r:id="rId10"/>
    <p:sldId id="259" r:id="rId11"/>
    <p:sldId id="266" r:id="rId12"/>
    <p:sldId id="275" r:id="rId13"/>
    <p:sldId id="267" r:id="rId14"/>
    <p:sldId id="260" r:id="rId15"/>
    <p:sldId id="272" r:id="rId16"/>
    <p:sldId id="276" r:id="rId17"/>
    <p:sldId id="277" r:id="rId18"/>
    <p:sldId id="278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/>
    <p:restoredTop sz="67378"/>
  </p:normalViewPr>
  <p:slideViewPr>
    <p:cSldViewPr snapToGrid="0" snapToObjects="1">
      <p:cViewPr varScale="1">
        <p:scale>
          <a:sx n="71" d="100"/>
          <a:sy n="71" d="100"/>
        </p:scale>
        <p:origin x="4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4765D-EE6C-F144-838B-35E676CDC5F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E3EFB-4553-794E-9041-D726CF0477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62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836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334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5001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1057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615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504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5037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9818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181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Marcel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Schnöring, produzent für kleine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Drahtbiegeteilen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sowie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Baugruppen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verschiedenste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Anwendungsbereiche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Beschäftigte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Konstruktionsabteilung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Lösungsfindung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Zusammenarbeit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Mitarbeiter 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Werkzeugbauabteilung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Herstellung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Mitarbeiter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Über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Maschinen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Bereichen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Stanzbiegetechnik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Bandmaterial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Dicken von 0,10 – max. 2,00 mm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bis 120 mm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Durchmessern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0,20 – max. 2,00 mm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Kleine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Teile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von 0,1 bis 2,0 mm</a:t>
            </a:r>
            <a:endParaRPr lang="en-GB" dirty="0">
              <a:effectLst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Qualitätsmanagement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4785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Konsti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0,1 – 2,00mm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Drahtbiegeteile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Drahtdurchmesser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ca. 0,1 – 2,5mm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Profildraht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Stanzbiegeteile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Banddicke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ca. 0,1 – 2,00mm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Baugruppen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Kundenindividuelle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Baugruppen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Stanzbiegeteile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Drahtbiegeteile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Metall-Metall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Metall-Kunststoffverbindungen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-Auf Wunsch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Zusammenarbeit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während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Entwicklungsphase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DE" dirty="0"/>
              <a:t>##Federn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Herstellung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Druckfedern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Schenkelfedern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Drahtdurchmesser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Anwendungsfall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ca. 0,1 – 2,00mm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Wärmebehandlung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unterschiedlichste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Oberflächen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205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</a:t>
            </a:r>
          </a:p>
          <a:p>
            <a:r>
              <a:rPr lang="en-DE" dirty="0"/>
              <a:t>##Schenkelfedern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Einsatz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Türscharnieren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Sitzverstellungen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Kraftfahrzeugen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stromführenden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Sicherungsschaltern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Druckfedern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Medizintechnik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Herstellern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Weißer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Ware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ihrer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klassischen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einzige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Lösung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Einsatzgebiet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Möbelbeschlagindustrie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Schubladeneinzugssysteme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gefertigt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sogenannte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Trompetenfeder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Schubladeneinzugsfeder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trompetenförmigen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Verschiedenste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Geometrien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unterschiedliche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Einsatzbereiche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827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Christoph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gängigen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Federbauformen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zylindrischer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Federkennline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tonnenförmige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verbreitet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vorallem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höhren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Lebensdauer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1206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 die und die nächste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44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4927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E" dirty="0"/>
              <a:t>b hier tini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388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8423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861847"/>
            <a:ext cx="2628900" cy="5315115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61847"/>
            <a:ext cx="7734300" cy="53151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813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712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353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0125"/>
            <a:ext cx="5181600" cy="3906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0123"/>
            <a:ext cx="5181600" cy="390683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61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71413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263666"/>
            <a:ext cx="5157787" cy="6476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11365"/>
            <a:ext cx="5157787" cy="327829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263664"/>
            <a:ext cx="5183188" cy="6477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1365"/>
            <a:ext cx="5183188" cy="327829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599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821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10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2995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17378"/>
            <a:ext cx="3932237" cy="34516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460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987426"/>
            <a:ext cx="3932237" cy="14614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48910"/>
            <a:ext cx="3932237" cy="34200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634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5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0125"/>
            <a:ext cx="10515600" cy="390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DBAB3-4778-734D-97DD-BDCF9EAD8DD2}" type="datetimeFigureOut">
              <a:rPr lang="en-DE" smtClean="0"/>
              <a:t>30.06.20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B26D9F1-53B4-8943-A004-860F7DD67EB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6850" y="70453"/>
            <a:ext cx="2505962" cy="694722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E348D3B-0322-4E4B-AF0E-F212A30D618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20975" y="192814"/>
            <a:ext cx="2774175" cy="44452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E2B031C-3390-AE4C-9062-B35B7DB7756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13118" y="-247705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4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23.emf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8665-C2B5-FF4D-AA81-A79DD907A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Sonderversuch Federkonstante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CF6F8-81E0-6241-BEAD-EA7ED94920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Sonderversuch zum Hookschen Gesetz und die Abhängigkeit der Federkonstanten von den Parametern Federdurchmesser und Wichlungszahl bei der Firma Schnöring</a:t>
            </a:r>
          </a:p>
        </p:txBody>
      </p:sp>
      <p:pic>
        <p:nvPicPr>
          <p:cNvPr id="4" name="Folie1.m4a" descr="Folie1.m4a">
            <a:hlinkClick r:id="" action="ppaction://media"/>
            <a:extLst>
              <a:ext uri="{FF2B5EF4-FFF2-40B4-BE49-F238E27FC236}">
                <a16:creationId xmlns:a16="http://schemas.microsoft.com/office/drawing/2014/main" id="{179004DE-CCE7-F042-9083-209665565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7580" y="5257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B638-FFE9-594C-97EE-C96B5AD1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Hooksches Gesetz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B81B680-96C4-3D4E-884F-1ED9025A4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00432" y="2090738"/>
            <a:ext cx="6758268" cy="1518011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E50E877-249D-4041-A33B-AF15F978D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44" y="4003274"/>
            <a:ext cx="4509386" cy="1518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17E61-A7A8-9541-B8F8-537DECA3B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3612" y="3695190"/>
            <a:ext cx="4328474" cy="2134178"/>
          </a:xfrm>
          <a:prstGeom prst="rect">
            <a:avLst/>
          </a:prstGeom>
        </p:spPr>
      </p:pic>
      <p:pic>
        <p:nvPicPr>
          <p:cNvPr id="4" name="Folie10.m4a" descr="Folie10.m4a">
            <a:hlinkClick r:id="" action="ppaction://media"/>
            <a:extLst>
              <a:ext uri="{FF2B5EF4-FFF2-40B4-BE49-F238E27FC236}">
                <a16:creationId xmlns:a16="http://schemas.microsoft.com/office/drawing/2014/main" id="{BF031AD4-8154-6546-9F3F-D7B3D07B1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7400" y="54229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84F1-7EDF-9343-A613-174D274E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Durchführung des Versuchs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715D6-A253-C24E-8816-98E00BC15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Basisfeder Stückzahl 6</a:t>
            </a:r>
          </a:p>
          <a:p>
            <a:r>
              <a:rPr lang="en-DE" dirty="0"/>
              <a:t>2 x Feder mit verändertem Durchmessers</a:t>
            </a:r>
          </a:p>
          <a:p>
            <a:r>
              <a:rPr lang="en-DE" dirty="0"/>
              <a:t>2 x Feder mit veränderter Windungszahl</a:t>
            </a:r>
          </a:p>
          <a:p>
            <a:r>
              <a:rPr lang="en-DE" dirty="0"/>
              <a:t>Stückzahl jeweils 5</a:t>
            </a:r>
          </a:p>
        </p:txBody>
      </p:sp>
      <p:pic>
        <p:nvPicPr>
          <p:cNvPr id="5" name="Picture 4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C7162268-AD42-EC43-9FCC-BCCCBA63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270" y="1030777"/>
            <a:ext cx="4355177" cy="5806902"/>
          </a:xfrm>
          <a:prstGeom prst="rect">
            <a:avLst/>
          </a:prstGeom>
        </p:spPr>
      </p:pic>
      <p:pic>
        <p:nvPicPr>
          <p:cNvPr id="6" name="Folie11.m4a" descr="Folie11.m4a">
            <a:hlinkClick r:id="" action="ppaction://media"/>
            <a:extLst>
              <a:ext uri="{FF2B5EF4-FFF2-40B4-BE49-F238E27FC236}">
                <a16:creationId xmlns:a16="http://schemas.microsoft.com/office/drawing/2014/main" id="{65A826F0-C25A-C545-93AF-AD7DE86E1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2223" y="56864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415C7-7508-D442-A516-2A8DC345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37289" y="765175"/>
            <a:ext cx="7567300" cy="5679579"/>
          </a:xfrm>
        </p:spPr>
      </p:pic>
      <p:pic>
        <p:nvPicPr>
          <p:cNvPr id="3" name="Folie12.m4a" descr="Folie12.m4a">
            <a:hlinkClick r:id="" action="ppaction://media"/>
            <a:extLst>
              <a:ext uri="{FF2B5EF4-FFF2-40B4-BE49-F238E27FC236}">
                <a16:creationId xmlns:a16="http://schemas.microsoft.com/office/drawing/2014/main" id="{0FED656D-2B08-0A43-8362-D7048AC32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9749" y="56103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4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4823-9649-DF4A-95BC-E7390903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2974383" cy="1325563"/>
          </a:xfrm>
        </p:spPr>
        <p:txBody>
          <a:bodyPr/>
          <a:lstStyle/>
          <a:p>
            <a:r>
              <a:rPr lang="en-DE" dirty="0"/>
              <a:t>Auswertung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6F077-8DB2-F744-8C07-92AE4D608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1523" y="2185987"/>
            <a:ext cx="5205353" cy="3906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1FBAA-8774-D749-8067-DB45D6C13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42306"/>
            <a:ext cx="5854700" cy="4394200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DBBF695E-72BA-6149-A149-C46A37AAA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396" y="937462"/>
            <a:ext cx="3425908" cy="1153276"/>
          </a:xfrm>
          <a:prstGeom prst="rect">
            <a:avLst/>
          </a:prstGeom>
        </p:spPr>
      </p:pic>
      <p:pic>
        <p:nvPicPr>
          <p:cNvPr id="3" name="Folie13.m4a" descr="Folie13.m4a">
            <a:hlinkClick r:id="" action="ppaction://media"/>
            <a:extLst>
              <a:ext uri="{FF2B5EF4-FFF2-40B4-BE49-F238E27FC236}">
                <a16:creationId xmlns:a16="http://schemas.microsoft.com/office/drawing/2014/main" id="{EFCFEF6A-41D8-314F-B57E-454B4AE31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7900" y="58122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50FDC-EAD7-5249-A3A3-7F64443EF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8673" y="2185987"/>
            <a:ext cx="5205353" cy="39068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1BE62-AB40-AE49-A40F-38230B02A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627" y="2090738"/>
            <a:ext cx="5854700" cy="4394200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9206D1F7-B97D-0049-82FB-938A80855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3046" y="1032711"/>
            <a:ext cx="3425908" cy="1153276"/>
          </a:xfrm>
          <a:prstGeom prst="rect">
            <a:avLst/>
          </a:prstGeom>
        </p:spPr>
      </p:pic>
      <p:pic>
        <p:nvPicPr>
          <p:cNvPr id="2" name="Folie14.m4a" descr="Folie14.m4a">
            <a:hlinkClick r:id="" action="ppaction://media"/>
            <a:extLst>
              <a:ext uri="{FF2B5EF4-FFF2-40B4-BE49-F238E27FC236}">
                <a16:creationId xmlns:a16="http://schemas.microsoft.com/office/drawing/2014/main" id="{56FA37C2-BBDB-334A-9915-291491371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6927" y="54403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F753-65D4-754F-9DE3-CE56047F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2852420" cy="1177131"/>
          </a:xfrm>
        </p:spPr>
        <p:txBody>
          <a:bodyPr/>
          <a:lstStyle/>
          <a:p>
            <a:r>
              <a:rPr lang="en-DE" dirty="0"/>
              <a:t>Diskussion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948D6-59D4-C647-9C30-525579A95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5973" y="2185987"/>
            <a:ext cx="5205353" cy="3906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E0EF7-1B2C-2D48-B0E0-EB10378AE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326" y="1942306"/>
            <a:ext cx="5854700" cy="439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6A6ADE-2613-8D40-ADB9-BCA147027F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99" b="8007"/>
          <a:stretch/>
        </p:blipFill>
        <p:spPr>
          <a:xfrm>
            <a:off x="7404100" y="1362269"/>
            <a:ext cx="3949700" cy="38722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AFE830-BB47-0A42-890C-52C9F809A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2760" y="1303497"/>
            <a:ext cx="2489200" cy="482600"/>
          </a:xfrm>
          <a:prstGeom prst="rect">
            <a:avLst/>
          </a:prstGeom>
        </p:spPr>
      </p:pic>
      <p:pic>
        <p:nvPicPr>
          <p:cNvPr id="3" name="Folie15.m4a" descr="Folie15.m4a">
            <a:hlinkClick r:id="" action="ppaction://media"/>
            <a:extLst>
              <a:ext uri="{FF2B5EF4-FFF2-40B4-BE49-F238E27FC236}">
                <a16:creationId xmlns:a16="http://schemas.microsoft.com/office/drawing/2014/main" id="{4A268C75-E7BF-1C47-B87A-B8A1BD5E0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19626" y="552910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9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07E5-3DB1-0846-8EF3-897522C4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Theorie zur Masse</a:t>
            </a: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43D20509-B680-E44E-893B-569F956B8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56689" y="3185199"/>
            <a:ext cx="1574800" cy="774700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EEAB5B7-A890-7649-A71C-7294D53A1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457" y="2157985"/>
            <a:ext cx="4890543" cy="959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572217-A3F8-0644-8267-B337BABC9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448" y="4546760"/>
            <a:ext cx="9251010" cy="1015200"/>
          </a:xfrm>
          <a:prstGeom prst="rect">
            <a:avLst/>
          </a:prstGeom>
        </p:spPr>
      </p:pic>
      <p:pic>
        <p:nvPicPr>
          <p:cNvPr id="18" name="Picture 17" descr="A drawing of a person&#10;&#10;Description automatically generated">
            <a:extLst>
              <a:ext uri="{FF2B5EF4-FFF2-40B4-BE49-F238E27FC236}">
                <a16:creationId xmlns:a16="http://schemas.microsoft.com/office/drawing/2014/main" id="{08DB0287-1AAE-234A-8EFC-3D928A3445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346"/>
          <a:stretch/>
        </p:blipFill>
        <p:spPr>
          <a:xfrm>
            <a:off x="2914142" y="3340085"/>
            <a:ext cx="1206500" cy="499548"/>
          </a:xfrm>
          <a:prstGeom prst="rect">
            <a:avLst/>
          </a:prstGeom>
        </p:spPr>
      </p:pic>
      <p:pic>
        <p:nvPicPr>
          <p:cNvPr id="3" name="Folie 16" descr="Folie 16">
            <a:hlinkClick r:id="" action="ppaction://media"/>
            <a:extLst>
              <a:ext uri="{FF2B5EF4-FFF2-40B4-BE49-F238E27FC236}">
                <a16:creationId xmlns:a16="http://schemas.microsoft.com/office/drawing/2014/main" id="{73F05E63-D073-794E-A4E7-F70656625A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41000" y="46479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0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ock, drawing, table&#10;&#10;Description automatically generated">
            <a:extLst>
              <a:ext uri="{FF2B5EF4-FFF2-40B4-BE49-F238E27FC236}">
                <a16:creationId xmlns:a16="http://schemas.microsoft.com/office/drawing/2014/main" id="{99F4C70A-BAF0-624F-A51C-1966627F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94615" y="1010219"/>
            <a:ext cx="1777711" cy="6535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98B29-594C-0147-9841-317EE601E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2449"/>
          <a:stretch/>
        </p:blipFill>
        <p:spPr>
          <a:xfrm>
            <a:off x="1718182" y="1624847"/>
            <a:ext cx="828278" cy="1203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D6DB9-552F-F64E-9717-4D48103DA3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11" r="1293"/>
          <a:stretch/>
        </p:blipFill>
        <p:spPr>
          <a:xfrm>
            <a:off x="2547845" y="1663789"/>
            <a:ext cx="2555496" cy="1203818"/>
          </a:xfrm>
          <a:prstGeom prst="rect">
            <a:avLst/>
          </a:prstGeom>
        </p:spPr>
      </p:pic>
      <p:pic>
        <p:nvPicPr>
          <p:cNvPr id="14" name="Picture 1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A9D4063-EBA6-0A4A-86D0-BD4B2A3B8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984" y="3641642"/>
            <a:ext cx="5728256" cy="1311520"/>
          </a:xfrm>
          <a:prstGeom prst="rect">
            <a:avLst/>
          </a:prstGeom>
        </p:spPr>
      </p:pic>
      <p:pic>
        <p:nvPicPr>
          <p:cNvPr id="2" name="Folie 17" descr="Folie 17">
            <a:hlinkClick r:id="" action="ppaction://media"/>
            <a:extLst>
              <a:ext uri="{FF2B5EF4-FFF2-40B4-BE49-F238E27FC236}">
                <a16:creationId xmlns:a16="http://schemas.microsoft.com/office/drawing/2014/main" id="{7E8620CB-0C03-D24D-9496-A8F61F80F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84703" y="4773986"/>
            <a:ext cx="812800" cy="8128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6FEE89-DE9B-D642-A71C-828F99845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749" y="2593341"/>
            <a:ext cx="7467216" cy="11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D3B4BA-5F20-2C4A-B626-798C19FFD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2411" y="915834"/>
            <a:ext cx="5421781" cy="4069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AC755-5787-E74A-A507-C4046C52A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15834"/>
            <a:ext cx="5421782" cy="4069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CC27E-BD6D-FE4F-B3D2-2AA3D34769E8}"/>
              </a:ext>
            </a:extLst>
          </p:cNvPr>
          <p:cNvSpPr txBox="1"/>
          <p:nvPr/>
        </p:nvSpPr>
        <p:spPr>
          <a:xfrm>
            <a:off x="3677959" y="5415036"/>
            <a:ext cx="617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Modell erstellt aber nicht Zielführend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Modell lässt sich nicht überprüfen</a:t>
            </a:r>
          </a:p>
        </p:txBody>
      </p:sp>
      <p:pic>
        <p:nvPicPr>
          <p:cNvPr id="2" name="Folie 18" descr="Folie 18">
            <a:hlinkClick r:id="" action="ppaction://media"/>
            <a:extLst>
              <a:ext uri="{FF2B5EF4-FFF2-40B4-BE49-F238E27FC236}">
                <a16:creationId xmlns:a16="http://schemas.microsoft.com/office/drawing/2014/main" id="{7BA002ED-76AA-3546-83B2-13A391EDA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35678" y="51293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639A-44B1-5A48-9775-A748A447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Quellen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213D6-034D-084B-ADE8-8192AD1D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www.schnoering.de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257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15AF-E7D8-9F4A-8425-70531460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Ziele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183A-BB2D-B74A-89E9-269EDCD7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Einfluss der Parameter</a:t>
            </a:r>
          </a:p>
          <a:p>
            <a:pPr marL="0" indent="0" algn="ctr">
              <a:buNone/>
            </a:pPr>
            <a:r>
              <a:rPr lang="en-DE" dirty="0"/>
              <a:t>Federaußendurchmesser</a:t>
            </a:r>
          </a:p>
          <a:p>
            <a:pPr marL="0" indent="0" algn="ctr">
              <a:buNone/>
            </a:pPr>
            <a:r>
              <a:rPr lang="en-GB" dirty="0"/>
              <a:t>u</a:t>
            </a:r>
            <a:r>
              <a:rPr lang="en-DE" dirty="0"/>
              <a:t>nd Federwindungszahl</a:t>
            </a:r>
          </a:p>
          <a:p>
            <a:pPr marL="0" indent="0" algn="ctr">
              <a:buNone/>
            </a:pPr>
            <a:r>
              <a:rPr lang="en-GB" dirty="0"/>
              <a:t>a</a:t>
            </a:r>
            <a:r>
              <a:rPr lang="en-DE" dirty="0"/>
              <a:t>uf die </a:t>
            </a:r>
          </a:p>
          <a:p>
            <a:pPr marL="0" indent="0" algn="ctr">
              <a:buNone/>
            </a:pPr>
            <a:r>
              <a:rPr lang="en-DE" dirty="0"/>
              <a:t>Federkonstante bzw. Federrate</a:t>
            </a:r>
          </a:p>
        </p:txBody>
      </p:sp>
      <p:pic>
        <p:nvPicPr>
          <p:cNvPr id="4" name="Folie 2.m4a" descr="Folie 2.m4a">
            <a:hlinkClick r:id="" action="ppaction://media"/>
            <a:extLst>
              <a:ext uri="{FF2B5EF4-FFF2-40B4-BE49-F238E27FC236}">
                <a16:creationId xmlns:a16="http://schemas.microsoft.com/office/drawing/2014/main" id="{6A5FF838-5476-E148-8E63-F495E8E67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9125" y="5364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9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F3B-A9DD-274A-9DA2-00F70044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DE" sz="3600" dirty="0"/>
              <a:t>Schnöring</a:t>
            </a:r>
          </a:p>
        </p:txBody>
      </p:sp>
      <p:pic>
        <p:nvPicPr>
          <p:cNvPr id="5" name="Picture 4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38B0D006-FB5A-5C4B-87E8-B917A93CBE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417" b="2779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436A8-7E6C-3C48-9BD0-229BE5A7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DE" sz="1800" dirty="0"/>
              <a:t>Sauerland</a:t>
            </a:r>
          </a:p>
          <a:p>
            <a:r>
              <a:rPr lang="en-DE" sz="1800" dirty="0"/>
              <a:t>Produktion nach Kundenwünschen</a:t>
            </a:r>
          </a:p>
          <a:p>
            <a:r>
              <a:rPr lang="en-DE" sz="1800" dirty="0"/>
              <a:t>Große Mengen für viele Anwendungen</a:t>
            </a:r>
          </a:p>
        </p:txBody>
      </p:sp>
      <p:pic>
        <p:nvPicPr>
          <p:cNvPr id="4" name="Folie3_zusammen" descr="Folie3_zusammen">
            <a:hlinkClick r:id="" action="ppaction://media"/>
            <a:extLst>
              <a:ext uri="{FF2B5EF4-FFF2-40B4-BE49-F238E27FC236}">
                <a16:creationId xmlns:a16="http://schemas.microsoft.com/office/drawing/2014/main" id="{70BA6537-D9F7-FB4C-B35B-5348ABEC7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24489" y="54349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8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7DE3-368C-CA4F-AA02-93E65093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Bereiche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8507-F7C7-2747-8651-DE690045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Stanzbiegeteile</a:t>
            </a:r>
          </a:p>
          <a:p>
            <a:r>
              <a:rPr lang="en-DE" dirty="0"/>
              <a:t>Drahtbiegeteile</a:t>
            </a:r>
          </a:p>
          <a:p>
            <a:r>
              <a:rPr lang="en-DE" dirty="0"/>
              <a:t>Baugruppen</a:t>
            </a:r>
          </a:p>
          <a:p>
            <a:r>
              <a:rPr lang="en-DE" dirty="0"/>
              <a:t>Federn</a:t>
            </a:r>
          </a:p>
          <a:p>
            <a:endParaRPr lang="en-DE" dirty="0"/>
          </a:p>
        </p:txBody>
      </p:sp>
      <p:pic>
        <p:nvPicPr>
          <p:cNvPr id="5" name="Picture 4" descr="A picture containing man, air, jumping, trick&#10;&#10;Description automatically generated">
            <a:extLst>
              <a:ext uri="{FF2B5EF4-FFF2-40B4-BE49-F238E27FC236}">
                <a16:creationId xmlns:a16="http://schemas.microsoft.com/office/drawing/2014/main" id="{D15972BE-BC62-834C-8A91-8E3C44E1F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230" y="2916887"/>
            <a:ext cx="2096654" cy="2096654"/>
          </a:xfrm>
          <a:prstGeom prst="rect">
            <a:avLst/>
          </a:prstGeom>
        </p:spPr>
      </p:pic>
      <p:pic>
        <p:nvPicPr>
          <p:cNvPr id="7" name="Picture 6" descr="A picture containing man, table, black, toy&#10;&#10;Description automatically generated">
            <a:extLst>
              <a:ext uri="{FF2B5EF4-FFF2-40B4-BE49-F238E27FC236}">
                <a16:creationId xmlns:a16="http://schemas.microsoft.com/office/drawing/2014/main" id="{DB370ED4-CB36-AD4E-A180-817146F54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73753"/>
            <a:ext cx="2038098" cy="2038098"/>
          </a:xfrm>
          <a:prstGeom prst="rect">
            <a:avLst/>
          </a:prstGeom>
        </p:spPr>
      </p:pic>
      <p:pic>
        <p:nvPicPr>
          <p:cNvPr id="9" name="Picture 8" descr="A picture containing white&#10;&#10;Description automatically generated">
            <a:extLst>
              <a:ext uri="{FF2B5EF4-FFF2-40B4-BE49-F238E27FC236}">
                <a16:creationId xmlns:a16="http://schemas.microsoft.com/office/drawing/2014/main" id="{4B5E51B2-E122-4A4E-A796-C620748AD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791238"/>
            <a:ext cx="2216727" cy="2216727"/>
          </a:xfrm>
          <a:prstGeom prst="rect">
            <a:avLst/>
          </a:prstGeom>
        </p:spPr>
      </p:pic>
      <p:pic>
        <p:nvPicPr>
          <p:cNvPr id="11" name="Picture 10" descr="A picture containing comb&#10;&#10;Description automatically generated">
            <a:extLst>
              <a:ext uri="{FF2B5EF4-FFF2-40B4-BE49-F238E27FC236}">
                <a16:creationId xmlns:a16="http://schemas.microsoft.com/office/drawing/2014/main" id="{BF65D0D7-1766-B445-991C-F96A6268E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230" y="820233"/>
            <a:ext cx="2096654" cy="2096654"/>
          </a:xfrm>
          <a:prstGeom prst="rect">
            <a:avLst/>
          </a:prstGeom>
        </p:spPr>
      </p:pic>
      <p:pic>
        <p:nvPicPr>
          <p:cNvPr id="4" name="Folie4.m4a" descr="Folie4.m4a">
            <a:hlinkClick r:id="" action="ppaction://media"/>
            <a:extLst>
              <a:ext uri="{FF2B5EF4-FFF2-40B4-BE49-F238E27FC236}">
                <a16:creationId xmlns:a16="http://schemas.microsoft.com/office/drawing/2014/main" id="{BF754934-841C-9048-B23C-0A9D29158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09352" y="52249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04D0-E9BE-4B48-B74F-D7A570FF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Federn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60CD4-6C1F-DC48-A289-87E86EA3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Schenkelfedern</a:t>
            </a:r>
          </a:p>
          <a:p>
            <a:r>
              <a:rPr lang="en-DE" dirty="0"/>
              <a:t>Druckfedern</a:t>
            </a:r>
          </a:p>
          <a:p>
            <a:r>
              <a:rPr lang="en-DE" dirty="0"/>
              <a:t>Zugfedern</a:t>
            </a:r>
          </a:p>
          <a:p>
            <a:endParaRPr lang="en-DE" dirty="0"/>
          </a:p>
        </p:txBody>
      </p:sp>
      <p:pic>
        <p:nvPicPr>
          <p:cNvPr id="5" name="Picture 4" descr="A close up of ware&#10;&#10;Description automatically generated">
            <a:extLst>
              <a:ext uri="{FF2B5EF4-FFF2-40B4-BE49-F238E27FC236}">
                <a16:creationId xmlns:a16="http://schemas.microsoft.com/office/drawing/2014/main" id="{D9396B65-809B-4F49-8035-1650648F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536" y="2508791"/>
            <a:ext cx="2234928" cy="1609148"/>
          </a:xfrm>
          <a:prstGeom prst="rect">
            <a:avLst/>
          </a:prstGeom>
        </p:spPr>
      </p:pic>
      <p:pic>
        <p:nvPicPr>
          <p:cNvPr id="7" name="Picture 6" descr="A close up of ware&#10;&#10;Description automatically generated">
            <a:extLst>
              <a:ext uri="{FF2B5EF4-FFF2-40B4-BE49-F238E27FC236}">
                <a16:creationId xmlns:a16="http://schemas.microsoft.com/office/drawing/2014/main" id="{96BD69AF-F821-234B-A1FE-6A6FE6A87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158" y="914688"/>
            <a:ext cx="2234928" cy="1609148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7371842-3608-934E-BE0F-B2E25D1A5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170" y="4117939"/>
            <a:ext cx="2234928" cy="1609148"/>
          </a:xfrm>
          <a:prstGeom prst="rect">
            <a:avLst/>
          </a:prstGeom>
        </p:spPr>
      </p:pic>
      <p:pic>
        <p:nvPicPr>
          <p:cNvPr id="4" name="Folie5.m4a" descr="Folie5.m4a">
            <a:hlinkClick r:id="" action="ppaction://media"/>
            <a:extLst>
              <a:ext uri="{FF2B5EF4-FFF2-40B4-BE49-F238E27FC236}">
                <a16:creationId xmlns:a16="http://schemas.microsoft.com/office/drawing/2014/main" id="{D8DF1755-7A2F-7A4E-A7C4-B27B7D058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01084" y="5364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2641-7B6B-1E42-8573-A0EAC94D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Zugfedern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99899-B68B-014B-BE73-24858AC7A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Trompetenfeder</a:t>
            </a:r>
          </a:p>
        </p:txBody>
      </p:sp>
      <p:pic>
        <p:nvPicPr>
          <p:cNvPr id="7" name="Picture 6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CB4DF3CA-0242-3142-B383-D5613172FA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44" t="12869" r="28356" b="10468"/>
          <a:stretch/>
        </p:blipFill>
        <p:spPr>
          <a:xfrm>
            <a:off x="8838772" y="1022936"/>
            <a:ext cx="2691968" cy="562717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155F7E-6A72-2D46-BF8E-6F75A6849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11" y="3750401"/>
            <a:ext cx="6752172" cy="2426562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14FE8259-3D47-2047-8699-141F42A34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423" y="809068"/>
            <a:ext cx="4283527" cy="2851640"/>
          </a:xfrm>
          <a:prstGeom prst="rect">
            <a:avLst/>
          </a:prstGeom>
        </p:spPr>
      </p:pic>
      <p:pic>
        <p:nvPicPr>
          <p:cNvPr id="4" name="Folie6.m4a" descr="Folie6.m4a">
            <a:hlinkClick r:id="" action="ppaction://media"/>
            <a:extLst>
              <a:ext uri="{FF2B5EF4-FFF2-40B4-BE49-F238E27FC236}">
                <a16:creationId xmlns:a16="http://schemas.microsoft.com/office/drawing/2014/main" id="{ED535423-0944-3F4F-9355-D3E1A7D19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90372" y="56007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42A1E7-E5C0-654C-92EA-A66EA2A00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6781" y="1344693"/>
            <a:ext cx="9819469" cy="4623333"/>
          </a:xfrm>
        </p:spPr>
      </p:pic>
      <p:pic>
        <p:nvPicPr>
          <p:cNvPr id="2" name="Folie7.m4a" descr="Folie7.m4a">
            <a:hlinkClick r:id="" action="ppaction://media"/>
            <a:extLst>
              <a:ext uri="{FF2B5EF4-FFF2-40B4-BE49-F238E27FC236}">
                <a16:creationId xmlns:a16="http://schemas.microsoft.com/office/drawing/2014/main" id="{9212B950-65B6-A242-9DEE-94E60687C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38819" y="52853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DC3007B1-87E1-E64D-9188-2A89390BC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9398" r="30728"/>
          <a:stretch/>
        </p:blipFill>
        <p:spPr>
          <a:xfrm>
            <a:off x="607247" y="860728"/>
            <a:ext cx="10938990" cy="5653337"/>
          </a:xfrm>
        </p:spPr>
      </p:pic>
      <p:pic>
        <p:nvPicPr>
          <p:cNvPr id="3" name="Folie9.m4a" descr="Folie9.m4a">
            <a:hlinkClick r:id="" action="ppaction://media"/>
            <a:extLst>
              <a:ext uri="{FF2B5EF4-FFF2-40B4-BE49-F238E27FC236}">
                <a16:creationId xmlns:a16="http://schemas.microsoft.com/office/drawing/2014/main" id="{44580AA7-D4CD-0D49-80AA-F2A4DEC4E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57012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E6CB7-3F21-3E4F-9FCA-4B3F04A47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69" t="22161" r="2134" b="19909"/>
          <a:stretch/>
        </p:blipFill>
        <p:spPr>
          <a:xfrm>
            <a:off x="1903216" y="765176"/>
            <a:ext cx="6760338" cy="5883597"/>
          </a:xfrm>
        </p:spPr>
      </p:pic>
    </p:spTree>
    <p:extLst>
      <p:ext uri="{BB962C8B-B14F-4D97-AF65-F5344CB8AC3E}">
        <p14:creationId xmlns:p14="http://schemas.microsoft.com/office/powerpoint/2010/main" val="77718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449</Words>
  <Application>Microsoft Macintosh PowerPoint</Application>
  <PresentationFormat>Widescreen</PresentationFormat>
  <Paragraphs>92</Paragraphs>
  <Slides>19</Slides>
  <Notes>16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Sonderversuch Federkonstante</vt:lpstr>
      <vt:lpstr>Ziele</vt:lpstr>
      <vt:lpstr>Schnöring</vt:lpstr>
      <vt:lpstr>Bereiche</vt:lpstr>
      <vt:lpstr>Federn</vt:lpstr>
      <vt:lpstr>Zugfedern</vt:lpstr>
      <vt:lpstr>PowerPoint Presentation</vt:lpstr>
      <vt:lpstr>PowerPoint Presentation</vt:lpstr>
      <vt:lpstr>PowerPoint Presentation</vt:lpstr>
      <vt:lpstr>Hooksches Gesetz</vt:lpstr>
      <vt:lpstr>Durchführung des Versuchs</vt:lpstr>
      <vt:lpstr>PowerPoint Presentation</vt:lpstr>
      <vt:lpstr>Auswertung</vt:lpstr>
      <vt:lpstr>PowerPoint Presentation</vt:lpstr>
      <vt:lpstr>Diskussion</vt:lpstr>
      <vt:lpstr>Theorie zur Masse</vt:lpstr>
      <vt:lpstr>PowerPoint Presentation</vt:lpstr>
      <vt:lpstr>PowerPoint Presentation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Sonderversuch Federkonstante</dc:title>
  <dc:creator>Konstantin Mrozik</dc:creator>
  <cp:lastModifiedBy>Konstantin Mrozik</cp:lastModifiedBy>
  <cp:revision>19</cp:revision>
  <dcterms:created xsi:type="dcterms:W3CDTF">2020-06-06T12:41:32Z</dcterms:created>
  <dcterms:modified xsi:type="dcterms:W3CDTF">2020-06-30T17:40:01Z</dcterms:modified>
</cp:coreProperties>
</file>